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12"/>
  </p:notesMasterIdLst>
  <p:sldIdLst>
    <p:sldId id="256" r:id="rId4"/>
    <p:sldId id="264" r:id="rId5"/>
    <p:sldId id="265" r:id="rId6"/>
    <p:sldId id="263" r:id="rId7"/>
    <p:sldId id="267" r:id="rId8"/>
    <p:sldId id="266" r:id="rId9"/>
    <p:sldId id="262" r:id="rId10"/>
    <p:sldId id="260" r:id="rId1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Libre Franklin Medium" panose="020B0604020202020204" charset="0"/>
      <p:regular r:id="rId19"/>
      <p:bold r:id="rId20"/>
      <p:italic r:id="rId21"/>
      <p:boldItalic r:id="rId22"/>
    </p:embeddedFont>
    <p:embeddedFont>
      <p:font typeface="Palatino Linotype" panose="02040502050505030304" pitchFamily="18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1512">
          <p15:clr>
            <a:srgbClr val="9AA0A6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6" roundtripDataSignature="AMtx7mjwRqcGcveb6Y1688WPwAXMk7sK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53B2CD-F023-469C-8EFF-5C83D4433ED4}">
  <a:tblStyle styleId="{A953B2CD-F023-469C-8EFF-5C83D4433ED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84" autoAdjust="0"/>
  </p:normalViewPr>
  <p:slideViewPr>
    <p:cSldViewPr snapToGrid="0">
      <p:cViewPr varScale="1">
        <p:scale>
          <a:sx n="96" d="100"/>
          <a:sy n="96" d="100"/>
        </p:scale>
        <p:origin x="732" y="52"/>
      </p:cViewPr>
      <p:guideLst>
        <p:guide orient="horz" pos="2160"/>
        <p:guide pos="2880"/>
        <p:guide pos="15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9.fntdata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36" Type="http://customschemas.google.com/relationships/presentationmetadata" Target="metadata"/><Relationship Id="rId10" Type="http://schemas.openxmlformats.org/officeDocument/2006/relationships/slide" Target="slides/slide7.xml"/><Relationship Id="rId19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4" name="Google Shape;8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" name="Google Shape;20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002236"/>
            <a:ext cx="914400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3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4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4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B2F40-7DA3-4674-B045-9730F92F4A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F57ABA-7505-4152-B77B-342C4DB005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4E1D7-BB6E-41E1-988A-14C128857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6389-0A80-437E-AB3E-DF2BB53C8166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25EAB-05B6-4589-923E-F85469F02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AD433-9AF0-43D3-AC61-F785AB9C7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28ACF-269F-4228-B6D9-301478EA4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0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67BD5-B56F-48D5-982F-228C367C4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6A82F-2236-4A61-8F87-B07C09371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FB463-EDAD-448D-98DD-33EF90218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6389-0A80-437E-AB3E-DF2BB53C8166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BC153-17F4-427B-91CA-372F6CD6A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99B4B4-88F2-49DA-A752-7DBAACD10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28ACF-269F-4228-B6D9-301478EA4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015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8F92D-6190-4B48-A51F-CDDAB4562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36423-1F48-44CF-8D2A-724D71BB1D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B2C28-D5E2-480F-A94C-4B8EFF96C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6389-0A80-437E-AB3E-DF2BB53C8166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2836D-DB14-4B40-AE2B-E4744E1E6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CA15D-3E5F-47BE-903B-B35556209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28ACF-269F-4228-B6D9-301478EA4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664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1D110-2AF8-4637-A023-84AB58047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63C89-386F-4D8C-83DD-1A4248CE35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59F81-9313-4F2F-8AAD-A5C503EBF7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45F231-51E6-4D9E-B1B6-26752416C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6389-0A80-437E-AB3E-DF2BB53C8166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D4283F-D718-4858-934D-EA5124765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284DA6-A42A-4EF7-BB00-20E20718D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28ACF-269F-4228-B6D9-301478EA4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8052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A8F13-70BB-4822-A16D-DA8878E70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085920-6206-490D-90BE-D9C4DCE35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DF51F-3A8D-4D53-9C2E-E3822699C1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FAE7A4-8785-4B36-ACDD-B684AF3B54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A6506E-9772-4628-8192-9B8004E0F7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112790-EFF6-4070-AEF6-7459B94E3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6389-0A80-437E-AB3E-DF2BB53C8166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80DA1D-C3B7-43D1-87B3-E865B0B4D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371B83-7C84-4092-AE6D-116824FD4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28ACF-269F-4228-B6D9-301478EA4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525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A10AC-2392-4989-84FB-765BDEC25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CDBC6-2A3E-492B-A7C7-E7FF4F843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6389-0A80-437E-AB3E-DF2BB53C8166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D896F3-AADA-43BC-9FE5-2DC1AA08F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0A5ACB-812F-47CF-8991-5F031398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28ACF-269F-4228-B6D9-301478EA4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048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EB1012-F868-4223-B3A6-B556B22EC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6389-0A80-437E-AB3E-DF2BB53C8166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E1D2B-C330-4105-859E-95B000EDA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4330FA-C539-4195-9694-2D79CFA0F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28ACF-269F-4228-B6D9-301478EA4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632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B4243-9954-492C-8490-3D5963390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5BFC0-2014-4FB4-892A-CEBA6F0FC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A89C7F-0B64-46D9-8772-E0D732593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9A9B5-8B9A-4AA2-BE9D-27EE0A8EA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6389-0A80-437E-AB3E-DF2BB53C8166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588A86-FA49-4962-AEB6-FBAB13D64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A01031-6C16-4044-9290-CCEE98FBF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28ACF-269F-4228-B6D9-301478EA4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752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 txBox="1">
            <a:spLocks noGrp="1"/>
          </p:cNvSpPr>
          <p:nvPr>
            <p:ph type="title"/>
          </p:nvPr>
        </p:nvSpPr>
        <p:spPr>
          <a:xfrm>
            <a:off x="0" y="-2199"/>
            <a:ext cx="9144000" cy="1143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19D36-27A2-42D0-BA35-8021D5391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86D5E5-48D5-414A-B711-CA0387C008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B88EAB-1293-4215-BA1F-EFBE0501F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3997A8-E635-47E7-847D-B4A3FBB2D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6389-0A80-437E-AB3E-DF2BB53C8166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EEB621-CFE8-4132-BA68-BC234924D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288F1-CE7E-4892-8E88-C53150225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28ACF-269F-4228-B6D9-301478EA4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200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C1FBC-F8D5-421E-9696-8D0C018E9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F2BA4-71CD-45CF-81FC-730D68252F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19365-5219-4CA3-8030-950FC369E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6389-0A80-437E-AB3E-DF2BB53C8166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2B062-3CE9-4D62-9A32-4AC681DAD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F62EE-FF07-41D3-B613-D446986DB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28ACF-269F-4228-B6D9-301478EA4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4953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56FCED-60A7-4446-AE98-4A54B8FE28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9293D4-F7F7-4255-BBF9-DF25D25F86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85A2F-3821-4693-9E7A-8B4C1F338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6389-0A80-437E-AB3E-DF2BB53C8166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D02606-2B8D-416F-A6A4-0C4CFF51A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AC2A5-5865-493A-B4F1-FA59E688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28ACF-269F-4228-B6D9-301478EA4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3148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C55AD-55C6-42BB-A5D6-B027030E3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7DF4CB-A421-459B-820C-527E69B2F5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E3B25-35FE-47FE-B2E9-40EDE5F4E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6389-0A80-437E-AB3E-DF2BB53C8166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2E220-CCC3-4B6F-885F-887ED4E9C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89B00-3B17-4FE5-896C-C3A083816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28ACF-269F-4228-B6D9-301478EA4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4289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08BD1-E236-4BA3-A91C-C6ABDEE62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AD4E2-ECDB-419A-88AD-AA478CAE4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DCCDE-2D25-43BE-B44F-F830CFCAA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6389-0A80-437E-AB3E-DF2BB53C8166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00F20-565E-4A24-83B3-99C731303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53C29-5109-4E07-B81A-7EE0EE371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28ACF-269F-4228-B6D9-301478EA4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718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48D6-69EE-430C-9922-96598A5B0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D00BA-0E22-4877-91F0-BEE0FDBE6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87A25-0AA2-4C35-A0A1-6EF9B179B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6389-0A80-437E-AB3E-DF2BB53C8166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A1498-1AD8-48C4-9F93-979E190AB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9C334-3EE2-47FA-A202-046CD72A1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28ACF-269F-4228-B6D9-301478EA4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566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DD646-E9C3-4D8A-B246-2FA83FCD3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C4B78-57A6-43D5-99FB-959B0067F7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B0F5D8-3DA1-461B-AEDE-9CEB625A0B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B85C2F-7F2A-418C-B836-68C7089F6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6389-0A80-437E-AB3E-DF2BB53C8166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C6DC89-C2DA-453D-B151-BBCD49938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5E7776-4E7D-4CDA-83F0-FD78E1E36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28ACF-269F-4228-B6D9-301478EA4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5249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7BD3A-07F8-4C5F-A18A-3EC13174A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8FDF9-9A94-47D0-BE72-2BEA2C5C5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A4FE6-A775-404A-B0FB-197ED831C4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7BC008-821E-4965-AA2D-F0FA6CAB7C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A0E743-D647-4D36-90FC-BD18DCCF74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3E9B0A-581A-4D19-A631-964DBC72C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6389-0A80-437E-AB3E-DF2BB53C8166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F448B2-54E4-4E40-B851-E3C3F39CE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E361DE-9E8C-402C-91C2-3C28B24DE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28ACF-269F-4228-B6D9-301478EA4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410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0E00A-FC82-4418-9A68-817B5E3E9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4BA7AF-B79E-4D22-9905-E489DD7D8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6389-0A80-437E-AB3E-DF2BB53C8166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B39632-8EC5-48BA-A82C-01DC46A89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3E15AD-6958-4F0D-A75F-4BCABC582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28ACF-269F-4228-B6D9-301478EA4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5694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E0973C-3AC9-492B-9C87-887AE71FD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6389-0A80-437E-AB3E-DF2BB53C8166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06B4D5-28D1-48F6-BF58-E45A504C2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017E9-08A9-4CCC-833E-E779CD505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28ACF-269F-4228-B6D9-301478EA4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690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2E940-B68D-4F21-B22F-71119766E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6C4B6-581D-44AC-8B91-498D6541A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453C47-074A-4279-A166-B4FE77D837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8E130A-5627-4487-A50A-29C812BC8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6389-0A80-437E-AB3E-DF2BB53C8166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90BA4E-F7CB-4EFA-9600-102F48429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86F388-F34C-4EC8-8E3C-3391424D2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28ACF-269F-4228-B6D9-301478EA4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635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78CD3-689F-4B27-9220-9952F3DFF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FBA881-60C9-412B-9DD3-B12FFD7CE9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D50C63-15F8-44D0-B665-A9514ACD3E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A2E088-46D1-4725-A10E-7F9CFB121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6389-0A80-437E-AB3E-DF2BB53C8166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1DA41D-5773-4CEB-8DAE-40CE7017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E0BBAE-A504-4C7F-8FAD-5E0F437A3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28ACF-269F-4228-B6D9-301478EA4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4399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10F6C-40AD-4FB4-BE98-24BA5B2DD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D56285-639B-4865-9933-25E700A7E9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1AB27-219C-41BD-9500-821E90C21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6389-0A80-437E-AB3E-DF2BB53C8166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0F7C5-BBA0-46CA-850C-0674BFDBA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0671C-0341-4308-9A16-1C44406F5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28ACF-269F-4228-B6D9-301478EA4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087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FD5C77-92C6-4382-AA09-D6FA8DA7CF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4AEA74-4229-4C66-8129-95C7E58F31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FD98E-5BB8-4273-95FD-24123EBDB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6389-0A80-437E-AB3E-DF2BB53C8166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54270-783C-4361-A967-485636BA7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7A0130-6F7A-463B-86BA-FB28943F2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28ACF-269F-4228-B6D9-301478EA4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93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4" name="Google Shape;34;p1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2" name="Google Shape;12;p1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0" y="6002236"/>
            <a:ext cx="914400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3"/>
          <p:cNvSpPr txBox="1"/>
          <p:nvPr/>
        </p:nvSpPr>
        <p:spPr>
          <a:xfrm>
            <a:off x="0" y="-2199"/>
            <a:ext cx="9144000" cy="1143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 Medium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Click to edit Master title style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C7CA2F-B4CB-433B-AE5C-4EFA751BB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45FCA2-EC1C-4A1D-A116-3D89B1535B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16822-1846-4655-B762-F2B8EA7BE3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156389-0A80-437E-AB3E-DF2BB53C8166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A0DBCE-7220-488D-942A-437FAC1612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10E13-7BAD-4BCA-A7EF-4BEEB6B0D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28ACF-269F-4228-B6D9-301478EA4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28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713AC5-A6B4-40F4-91A0-2464C09D7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1766B1-7730-47B0-8E72-8465796F2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17745-69F6-4502-97CD-4EBFB75F16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B3986-5835-400E-BB3F-1A554098CC94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6E45B-A15C-40D8-AF36-9F00B2924A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0F63F-A92F-447A-A92F-5832A8FE87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9972AD-7465-4371-A536-ADDAA0AED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60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ports.yahoo.com/fantasy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>
            <a:spLocks noGrp="1"/>
          </p:cNvSpPr>
          <p:nvPr>
            <p:ph type="ctrTitle"/>
          </p:nvPr>
        </p:nvSpPr>
        <p:spPr>
          <a:xfrm>
            <a:off x="385481" y="533400"/>
            <a:ext cx="8570259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 dirty="0">
                <a:solidFill>
                  <a:srgbClr val="FFFFFF"/>
                </a:solidFill>
              </a:rPr>
              <a:t>Public Sentiment Toward the NFL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sz="3100" b="1" dirty="0">
                <a:solidFill>
                  <a:srgbClr val="FFFFFF"/>
                </a:solidFill>
              </a:rPr>
              <a:t>Can it predict weekly Fantasy Football outcomes?</a:t>
            </a:r>
            <a:endParaRPr sz="3100" dirty="0">
              <a:solidFill>
                <a:srgbClr val="FFFFFF"/>
              </a:solidFill>
            </a:endParaRPr>
          </a:p>
        </p:txBody>
      </p:sp>
      <p:sp>
        <p:nvSpPr>
          <p:cNvPr id="87" name="Google Shape;87;p1"/>
          <p:cNvSpPr txBox="1">
            <a:spLocks noGrp="1"/>
          </p:cNvSpPr>
          <p:nvPr>
            <p:ph type="subTitle" idx="1"/>
          </p:nvPr>
        </p:nvSpPr>
        <p:spPr>
          <a:xfrm>
            <a:off x="533400" y="3352800"/>
            <a:ext cx="7772400" cy="1775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-US" sz="20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Ryan Timbrook</a:t>
            </a:r>
            <a:endParaRPr sz="20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-US" sz="20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Diego Vales</a:t>
            </a:r>
            <a:endParaRPr sz="20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-US" sz="20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David Madsen</a:t>
            </a:r>
            <a:endParaRPr sz="20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5F52D3-E0EF-4D7A-B3E2-EECAAFE16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" y="450152"/>
            <a:ext cx="7926967" cy="19579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D14A1C-193B-4A87-A388-C32DFA637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63" y="2619730"/>
            <a:ext cx="2526998" cy="14406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BCE63C-07F7-4F9B-861E-339B9D428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396821"/>
            <a:ext cx="3212306" cy="827914"/>
          </a:xfrm>
          <a:prstGeom prst="rect">
            <a:avLst/>
          </a:prstGeom>
        </p:spPr>
      </p:pic>
      <p:sp>
        <p:nvSpPr>
          <p:cNvPr id="7" name="Google Shape;94;p2">
            <a:extLst>
              <a:ext uri="{FF2B5EF4-FFF2-40B4-BE49-F238E27FC236}">
                <a16:creationId xmlns:a16="http://schemas.microsoft.com/office/drawing/2014/main" id="{4ED89DCE-98C7-4131-BAD0-6B615CDD18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1"/>
            <a:ext cx="9144000" cy="504825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n-US" sz="4000" b="1" dirty="0">
                <a:solidFill>
                  <a:schemeClr val="bg1"/>
                </a:solidFill>
              </a:rPr>
              <a:t>Data Science to help you win…</a:t>
            </a:r>
            <a:endParaRPr sz="40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BA5D3B-7864-49F4-9CF3-430294272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447528"/>
            <a:ext cx="4467225" cy="371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E05706-15A5-49FC-B434-DD8A3CEC18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7571" y="5898566"/>
            <a:ext cx="2000250" cy="733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7D4AEF-BE35-4EAD-8306-B6DE95CA7F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4030625"/>
            <a:ext cx="1379011" cy="18216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31EB87-BAFC-49FC-8FEA-6B00985D06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9402" y="4041796"/>
            <a:ext cx="1548294" cy="5119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E0434D-650E-4705-9457-7B4242EE09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0047" y="4652423"/>
            <a:ext cx="1521351" cy="4821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C29418-88A3-4B04-B206-27D203A10B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5166" y="5233271"/>
            <a:ext cx="1578279" cy="5390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C5F7A1-C4C1-40B5-A11B-28F53BF774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2881" y="4476964"/>
            <a:ext cx="1637887" cy="5679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127DC1C-1E40-4FD2-8CAA-EF6219D56D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3974" y="5134559"/>
            <a:ext cx="1953587" cy="496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53B869-42BB-44CC-9AED-B895BEEAAE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66" y="6178392"/>
            <a:ext cx="4471793" cy="60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95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4;p2">
            <a:extLst>
              <a:ext uri="{FF2B5EF4-FFF2-40B4-BE49-F238E27FC236}">
                <a16:creationId xmlns:a16="http://schemas.microsoft.com/office/drawing/2014/main" id="{0C91F609-CF2B-402B-94A7-0D7CED234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42613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n-US" sz="4000" b="1" dirty="0">
                <a:solidFill>
                  <a:schemeClr val="bg1"/>
                </a:solidFill>
              </a:rPr>
              <a:t>Media Headlines</a:t>
            </a:r>
            <a:endParaRPr sz="4000" b="1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38D576-8D2E-4AA2-9C36-9A6BACB2E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0" y="466547"/>
            <a:ext cx="4968472" cy="11119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E90C15-1BD5-4905-B3C9-264F8CD6B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954" y="2236777"/>
            <a:ext cx="4759890" cy="1158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9D51D4-7895-4E54-9D43-C4C3EB3A5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0" y="3429000"/>
            <a:ext cx="4670838" cy="10721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BD0D2D-D585-4B21-8A32-9A655C3B8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8954" y="4119694"/>
            <a:ext cx="4847964" cy="1174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1D0D98-CD09-4396-84B1-CF1AD84FD9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81" y="5455718"/>
            <a:ext cx="4611535" cy="1125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987BE0-E2C9-4FE2-8752-DA38677F37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535" y="1915724"/>
            <a:ext cx="3886200" cy="714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081B4-0E94-4CC4-A56C-CE5288020F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0974" y="831244"/>
            <a:ext cx="3725809" cy="87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119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4;p2">
            <a:extLst>
              <a:ext uri="{FF2B5EF4-FFF2-40B4-BE49-F238E27FC236}">
                <a16:creationId xmlns:a16="http://schemas.microsoft.com/office/drawing/2014/main" id="{0C91F609-CF2B-402B-94A7-0D7CED234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42613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n-US" sz="4000" b="1" dirty="0">
                <a:solidFill>
                  <a:schemeClr val="bg1"/>
                </a:solidFill>
              </a:rPr>
              <a:t>Fantasy Football Industry</a:t>
            </a:r>
            <a:endParaRPr sz="40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95D7A7-749E-4E27-AF40-7E9CCD3E4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5164"/>
            <a:ext cx="5243512" cy="39472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409163-9211-4EF0-A454-5752E2551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990" y="6445010"/>
            <a:ext cx="3377256" cy="412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6D845A-6427-4FEF-9432-F3D2EC264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7208"/>
            <a:ext cx="9144000" cy="4836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10838F-CF1C-491C-B1F8-441DD27CE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3285" y="1245164"/>
            <a:ext cx="3568060" cy="1875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FEFD30-EC5C-4F7F-88F8-4919105C9F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3285" y="3260987"/>
            <a:ext cx="1681200" cy="12936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A9E2C-6691-4313-A68C-FCD84ED493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8260" y="3218779"/>
            <a:ext cx="1663085" cy="23307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F25ADB-E3E4-45F2-B834-F826C968C0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362300"/>
            <a:ext cx="2748143" cy="6530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EFE7D5-B892-4DD0-9D84-4723DD9715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0010" y="5364363"/>
            <a:ext cx="4191890" cy="65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4;p2">
            <a:extLst>
              <a:ext uri="{FF2B5EF4-FFF2-40B4-BE49-F238E27FC236}">
                <a16:creationId xmlns:a16="http://schemas.microsoft.com/office/drawing/2014/main" id="{0C91F609-CF2B-402B-94A7-0D7CED234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42613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n-US" sz="4000" b="1" dirty="0">
                <a:solidFill>
                  <a:schemeClr val="bg1"/>
                </a:solidFill>
              </a:rPr>
              <a:t>Fantasy Football Industry</a:t>
            </a:r>
            <a:endParaRPr sz="4000" b="1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85AA48-F107-45F5-B8B6-F80185100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799245"/>
            <a:ext cx="8439150" cy="4000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96291A-527C-4369-9BE3-EDD8AC6E5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" y="1723868"/>
            <a:ext cx="3686175" cy="400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EE78E9-5A64-41E9-A072-563ED8B15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25" y="2507424"/>
            <a:ext cx="8439150" cy="9215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C2BFB1-1B48-4035-8098-CBC0AA502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6396" y="4078097"/>
            <a:ext cx="6352150" cy="223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9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4;p2">
            <a:extLst>
              <a:ext uri="{FF2B5EF4-FFF2-40B4-BE49-F238E27FC236}">
                <a16:creationId xmlns:a16="http://schemas.microsoft.com/office/drawing/2014/main" id="{0C91F609-CF2B-402B-94A7-0D7CED234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42613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n-US" sz="4000" b="1" dirty="0">
                <a:solidFill>
                  <a:schemeClr val="bg1"/>
                </a:solidFill>
              </a:rPr>
              <a:t>Notable Fantasy Football Brands</a:t>
            </a:r>
            <a:endParaRPr sz="40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F1A77-1DB2-497E-9158-3638DA4FC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120" y="5647044"/>
            <a:ext cx="1123950" cy="1066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902B5A9-70E4-4A26-9B48-045F1B27A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652" y="664808"/>
            <a:ext cx="1485900" cy="619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423F41-8E11-44B2-ABD6-C5BC03BBD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58" y="474618"/>
            <a:ext cx="1790700" cy="1800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50872D-A438-41E5-9D40-149908B32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0" y="1041356"/>
            <a:ext cx="1676400" cy="666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4AE4C8-4821-4BBE-B55E-ECB8B66BEB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0557" y="485073"/>
            <a:ext cx="1600200" cy="1552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BF3C89-076F-4917-93AB-433AE1A98C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4469" y="3412691"/>
            <a:ext cx="1790700" cy="1114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0E897D-4615-432A-9489-34803B0591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7163" y="1894267"/>
            <a:ext cx="1562100" cy="1343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5782FD-8A7B-4373-A2EE-18A3BB5284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70152" y="3543559"/>
            <a:ext cx="1838325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ADCABE-BA12-411B-8F8A-1B6409CE09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9819" y="4622735"/>
            <a:ext cx="1800225" cy="2095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B057EA-3B15-4A71-80A3-3686B18521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9572" y="3906991"/>
            <a:ext cx="1335523" cy="14314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B52C30-6573-4DB0-ACFE-0D9869EF7CF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94733" y="5913610"/>
            <a:ext cx="3822884" cy="8850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D12A7E-5EC5-40F7-A6FE-5508F9544D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82141" y="2096592"/>
            <a:ext cx="3478516" cy="114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30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4;p2">
            <a:extLst>
              <a:ext uri="{FF2B5EF4-FFF2-40B4-BE49-F238E27FC236}">
                <a16:creationId xmlns:a16="http://schemas.microsoft.com/office/drawing/2014/main" id="{25DDCF1E-EB3D-40F2-A61A-57583308A8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144000" cy="9076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n-US" sz="4000" b="1" dirty="0">
                <a:solidFill>
                  <a:schemeClr val="bg1"/>
                </a:solidFill>
              </a:rPr>
              <a:t>Question and Problem to Solve</a:t>
            </a:r>
            <a:endParaRPr sz="4000" b="1" dirty="0">
              <a:solidFill>
                <a:schemeClr val="bg1"/>
              </a:solidFill>
            </a:endParaRPr>
          </a:p>
        </p:txBody>
      </p:sp>
      <p:pic>
        <p:nvPicPr>
          <p:cNvPr id="4" name="Google Shape;97;p2">
            <a:extLst>
              <a:ext uri="{FF2B5EF4-FFF2-40B4-BE49-F238E27FC236}">
                <a16:creationId xmlns:a16="http://schemas.microsoft.com/office/drawing/2014/main" id="{B5E6B109-7AF3-472F-8185-957F0583C84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835025" cy="8604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6;p2">
            <a:extLst>
              <a:ext uri="{FF2B5EF4-FFF2-40B4-BE49-F238E27FC236}">
                <a16:creationId xmlns:a16="http://schemas.microsoft.com/office/drawing/2014/main" id="{DDFA807D-EC98-42BE-9716-AFDDD4867D20}"/>
              </a:ext>
            </a:extLst>
          </p:cNvPr>
          <p:cNvSpPr txBox="1"/>
          <p:nvPr/>
        </p:nvSpPr>
        <p:spPr>
          <a:xfrm>
            <a:off x="61877" y="986934"/>
            <a:ext cx="4571999" cy="3308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Driver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>
              <a:spcBef>
                <a:spcPts val="800"/>
              </a:spcBef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NFL revenue grew an estimated $900 million to $14 billion in 2017, in 2018 it generated about $15 billion. </a:t>
            </a:r>
          </a:p>
          <a:p>
            <a:pPr marL="457200" lvl="0" indent="-304800">
              <a:spcBef>
                <a:spcPts val="800"/>
              </a:spcBef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Fantasy football and the spread of legalized sports betting across the U.S. promises to lock in fans and keep them focused on the game.</a:t>
            </a:r>
          </a:p>
          <a:p>
            <a:pPr marL="457200" lvl="0" indent="-304800">
              <a:spcBef>
                <a:spcPts val="800"/>
              </a:spcBef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As a Fantas</a:t>
            </a:r>
            <a:r>
              <a:rPr lang="en-US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y football player, how can Data Science help me make the most intelligence selections when deciding my weekly roster? “How do I win more?”</a:t>
            </a:r>
            <a:endParaRPr lang="en-US" i="0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285750" marR="0" lvl="0" indent="-209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09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5;p2">
            <a:extLst>
              <a:ext uri="{FF2B5EF4-FFF2-40B4-BE49-F238E27FC236}">
                <a16:creationId xmlns:a16="http://schemas.microsoft.com/office/drawing/2014/main" id="{068200FF-FF3B-4A3D-8F51-604FF0A1F66A}"/>
              </a:ext>
            </a:extLst>
          </p:cNvPr>
          <p:cNvSpPr txBox="1"/>
          <p:nvPr/>
        </p:nvSpPr>
        <p:spPr>
          <a:xfrm>
            <a:off x="4971398" y="1004466"/>
            <a:ext cx="4110725" cy="2110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to Solve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Identify if real-time public popular opinion on NFL teams, players, and coaches is a predictor of their weekly fantasy football stats.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09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Google Shape;98;p2">
            <a:extLst>
              <a:ext uri="{FF2B5EF4-FFF2-40B4-BE49-F238E27FC236}">
                <a16:creationId xmlns:a16="http://schemas.microsoft.com/office/drawing/2014/main" id="{279FF6B9-E2AD-4409-A0C8-8C54F9811269}"/>
              </a:ext>
            </a:extLst>
          </p:cNvPr>
          <p:cNvCxnSpPr/>
          <p:nvPr/>
        </p:nvCxnSpPr>
        <p:spPr>
          <a:xfrm rot="10800000">
            <a:off x="291322" y="4385832"/>
            <a:ext cx="8382600" cy="129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9" name="Google Shape;99;p2">
            <a:extLst>
              <a:ext uri="{FF2B5EF4-FFF2-40B4-BE49-F238E27FC236}">
                <a16:creationId xmlns:a16="http://schemas.microsoft.com/office/drawing/2014/main" id="{10D345EC-4428-4CCF-9946-28EC9665582B}"/>
              </a:ext>
            </a:extLst>
          </p:cNvPr>
          <p:cNvSpPr txBox="1"/>
          <p:nvPr/>
        </p:nvSpPr>
        <p:spPr>
          <a:xfrm>
            <a:off x="380699" y="4822434"/>
            <a:ext cx="7595307" cy="20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800" b="1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About the Data: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en-US" sz="1000" b="1" u="sng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Text data will be mined from three primary sources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en-US" sz="20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342900" lvl="3" indent="-342900">
              <a:buSzPts val="2000"/>
              <a:buFont typeface="+mj-lt"/>
              <a:buAutoNum type="arabicParenR"/>
            </a:pPr>
            <a:r>
              <a:rPr lang="en-US" i="0" strike="noStrike" cap="none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Fantasy football websites like Yahoo Sports: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https://sports.yahoo.com/fantasy/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3" indent="-342900">
              <a:buSzPts val="2000"/>
              <a:buFont typeface="+mj-lt"/>
              <a:buAutoNum type="arabicParenR"/>
            </a:pPr>
            <a:r>
              <a:rPr lang="en-US" i="0" strike="noStrike" cap="none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Twitter Social Media API streams</a:t>
            </a:r>
          </a:p>
          <a:p>
            <a:pPr marL="342900" lvl="3" indent="-342900">
              <a:buSzPts val="2000"/>
              <a:buFont typeface="+mj-lt"/>
              <a:buAutoNum type="arabicParenR"/>
            </a:pPr>
            <a:r>
              <a:rPr lang="en-US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Facebook Social Media API streams</a:t>
            </a:r>
            <a:endParaRPr i="0" strike="noStrike" cap="none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1835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7F88B-3805-4771-BA47-72F134827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43628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197</Words>
  <Application>Microsoft Office PowerPoint</Application>
  <PresentationFormat>On-screen Show (4:3)</PresentationFormat>
  <Paragraphs>24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Calibri</vt:lpstr>
      <vt:lpstr>Libre Franklin Medium</vt:lpstr>
      <vt:lpstr>Arial</vt:lpstr>
      <vt:lpstr>Palatino Linotype</vt:lpstr>
      <vt:lpstr>Calibri Light</vt:lpstr>
      <vt:lpstr>Office Theme</vt:lpstr>
      <vt:lpstr>Custom Design</vt:lpstr>
      <vt:lpstr>1_Office Theme</vt:lpstr>
      <vt:lpstr>Public Sentiment Toward the NFL Can it predict weekly Fantasy Football outcomes?</vt:lpstr>
      <vt:lpstr>Data Science to help you win…</vt:lpstr>
      <vt:lpstr>Media Headlines</vt:lpstr>
      <vt:lpstr>Fantasy Football Industry</vt:lpstr>
      <vt:lpstr>Fantasy Football Industry</vt:lpstr>
      <vt:lpstr>Notable Fantasy Football Brands</vt:lpstr>
      <vt:lpstr>Question and Problem to Solve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Public Sentiment Toward NFL</dc:title>
  <dc:creator>Peggy M Brown</dc:creator>
  <cp:lastModifiedBy>Ryan Timbrook</cp:lastModifiedBy>
  <cp:revision>19</cp:revision>
  <dcterms:created xsi:type="dcterms:W3CDTF">2013-01-23T22:13:02Z</dcterms:created>
  <dcterms:modified xsi:type="dcterms:W3CDTF">2019-11-07T01:13:38Z</dcterms:modified>
</cp:coreProperties>
</file>